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png" ContentType="image/png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20" r:id="rId5"/>
  </p:sldMasterIdLst>
  <p:notesMasterIdLst>
    <p:notesMasterId r:id="rId7"/>
  </p:notesMasterIdLst>
  <p:sldIdLst>
    <p:sldId id="256" r:id="rId9"/>
    <p:sldId id="263" r:id="rId10"/>
    <p:sldId id="257" r:id="rId11"/>
    <p:sldId id="258" r:id="rId12"/>
    <p:sldId id="265" r:id="rId13"/>
    <p:sldId id="266" r:id="rId14"/>
    <p:sldId id="275" r:id="rId15"/>
    <p:sldId id="271" r:id="rId16"/>
    <p:sldId id="270" r:id="rId17"/>
    <p:sldId id="272" r:id="rId18"/>
    <p:sldId id="273" r:id="rId19"/>
    <p:sldId id="264" r:id="rId20"/>
    <p:sldId id="279" r:id="rId21"/>
    <p:sldId id="277" r:id="rId22"/>
    <p:sldId id="278" r:id="rId23"/>
    <p:sldId id="262" r:id="rId24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9" userDrawn="0">
          <p15:clr>
            <a:srgbClr val="A4A3A4"/>
          </p15:clr>
        </p15:guide>
        <p15:guide id="2" pos="0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A85C6"/>
    <a:srgbClr val="E19B1D"/>
    <a:srgbClr val="82D5E6"/>
    <a:srgbClr val="76CFEE"/>
    <a:srgbClr val="77C0ED"/>
    <a:srgbClr val="BFCFDE"/>
    <a:srgbClr val="E0A91E"/>
    <a:srgbClr val="CE9B1C"/>
    <a:srgbClr val="E4B338"/>
    <a:srgbClr val="F7C537"/>
  </p:clrMru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768" autoAdjust="0"/>
  </p:normalViewPr>
  <p:slideViewPr>
    <p:cSldViewPr snapToGrid="0" snapToObjects="1">
      <p:cViewPr varScale="1">
        <p:scale>
          <a:sx n="124" d="100"/>
          <a:sy n="124" d="100"/>
        </p:scale>
        <p:origin x="246" y="102"/>
      </p:cViewPr>
      <p:guideLst>
        <p:guide orient="horz" pos="105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" Type="http://schemas.openxmlformats.org/officeDocument/2006/relationships/slideMaster" Target="slideMasters/slideMaster1.xml"></Relationship><Relationship Id="rId6" Type="http://schemas.openxmlformats.org/officeDocument/2006/relationships/theme" Target="theme/theme1.xml"></Relationship><Relationship Id="rId7" Type="http://schemas.openxmlformats.org/officeDocument/2006/relationships/notesMaster" Target="notesMasters/notesMaster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V="1">
            <a:off x="1" y="0"/>
            <a:ext cx="2425699" cy="1819274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V="1">
            <a:off x="2943224" y="492918"/>
            <a:ext cx="6200776" cy="4650582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V="1">
            <a:off x="7315200" y="3771900"/>
            <a:ext cx="1828800" cy="1371601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2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Footer Placeholder 13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algn="ctr" eaLnBrk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4" name="Slide Number Placeholder 14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Text Placeholder 15"/>
          <p:cNvSpPr txBox="1">
            <a:spLocks noGrp="1" noChangeArrowheads="1"/>
          </p:cNvSpPr>
          <p:nvPr>
            <p:ph type="title"/>
          </p:nvPr>
        </p:nvSpPr>
        <p:spPr>
          <a:xfrm>
            <a:off x="1257935" y="1305560"/>
            <a:ext cx="4897755" cy="121793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4000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0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Date Placeholder 2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Footer Placeholder 2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3" name="Slide Number Placeholder 2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19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날짜 개체 틀 26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바닥글 개체 틀 27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8" name="슬라이드 번호 개체 틀 28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Subtitle 30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234950" y="486410"/>
            <a:ext cx="8682990" cy="745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Text Placeholder 31"/>
          <p:cNvSpPr txBox="1">
            <a:spLocks noGrp="1" noChangeArrowheads="1"/>
          </p:cNvSpPr>
          <p:nvPr>
            <p:ph type="title"/>
          </p:nvPr>
        </p:nvSpPr>
        <p:spPr>
          <a:xfrm>
            <a:off x="163830" y="52070"/>
            <a:ext cx="5675630" cy="21082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ko-KR" altLang="en-US" sz="900" b="1" dirty="0" smtClean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18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4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4" Type="http://schemas.openxmlformats.org/officeDocument/2006/relationships/image" Target="../media/fImage2743181428467.png"></Relationship><Relationship Id="rId5" Type="http://schemas.openxmlformats.org/officeDocument/2006/relationships/video" Target="../media/media23877973.mp4"></Relationship><Relationship Id="rId6" Type="http://schemas.microsoft.com/office/2007/relationships/media" Target="../media/media23877973.mp4"></Relationship><Relationship Id="rId7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4" Type="http://schemas.openxmlformats.org/officeDocument/2006/relationships/image" Target="../media/fImage918521436334.png"></Relationship><Relationship Id="rId5" Type="http://schemas.openxmlformats.org/officeDocument/2006/relationships/video" Target="../media/media32833633.mp4"></Relationship><Relationship Id="rId6" Type="http://schemas.microsoft.com/office/2007/relationships/media" Target="../media/media32833633.mp4"></Relationship><Relationship Id="rId7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hyperlink" Target="https://seungkyu37-project2-app-3b4qng.streamlit.app/" TargetMode="External"></Relationship><Relationship Id="rId3" Type="http://schemas.openxmlformats.org/officeDocument/2006/relationships/image" Target="../media/fImage1319731374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65518141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25362016641.png"></Relationship><Relationship Id="rId4" Type="http://schemas.openxmlformats.org/officeDocument/2006/relationships/image" Target="../media/fImage281381638467.png"></Relationship><Relationship Id="rId5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18281114441.png"></Relationship><Relationship Id="rId4" Type="http://schemas.openxmlformats.org/officeDocument/2006/relationships/video" Target="../media/media13361411.mp4"></Relationship><Relationship Id="rId5" Type="http://schemas.microsoft.com/office/2007/relationships/media" Target="../media/media13361411.mp4"></Relationship><Relationship Id="rId6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 rot="0">
            <a:off x="960755" y="846455"/>
            <a:ext cx="6934835" cy="15068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부동산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매물정보 프로젝트</a:t>
            </a:r>
            <a:endParaRPr lang="ko-KR" altLang="en-US" sz="4600" b="0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        - 내 방, 어디? -</a:t>
            </a:r>
            <a:endParaRPr lang="ko-KR" altLang="en-US" sz="46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 rot="0">
            <a:off x="1420495" y="3714750"/>
            <a:ext cx="1972310" cy="489585"/>
          </a:xfrm>
          <a:prstGeom prst="rect"/>
        </p:spPr>
        <p:txBody>
          <a:bodyPr wrap="square" lIns="36195" tIns="36195" rIns="36195" bIns="36195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P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roject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by 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Hu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man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E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du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2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023/01/31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2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3395" y="4363720"/>
            <a:ext cx="7072630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500">
                <a:latin typeface="맑은 고딕" charset="0"/>
                <a:ea typeface="맑은 고딕" charset="0"/>
              </a:rPr>
              <a:t>다방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500">
                <a:latin typeface="맑은 고딕" charset="0"/>
                <a:ea typeface="맑은 고딕" charset="0"/>
              </a:rPr>
              <a:t>소수의</a:t>
            </a:r>
            <a:r>
              <a:rPr lang="ko-KR" sz="1500">
                <a:latin typeface="맑은 고딕" charset="0"/>
                <a:ea typeface="맑은 고딕" charset="0"/>
              </a:rPr>
              <a:t> </a:t>
            </a:r>
            <a:r>
              <a:rPr lang="ko-KR" sz="1500">
                <a:latin typeface="맑은 고딕" charset="0"/>
                <a:ea typeface="맑은 고딕" charset="0"/>
              </a:rPr>
              <a:t>필터 중복사용 불가, 실거래가 확인 불가능 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7" name="도형 76"/>
          <p:cNvSpPr>
            <a:spLocks/>
          </p:cNvSpPr>
          <p:nvPr/>
        </p:nvSpPr>
        <p:spPr>
          <a:xfrm rot="0">
            <a:off x="167640" y="47117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다방" descr="C:/Users/김시우/AppData/Roaming/PolarisOffice/ETemp/14192_22672600/fImage2743181428467.png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59710" y="387350"/>
            <a:ext cx="3176905" cy="38150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93395" y="4363720"/>
            <a:ext cx="7073265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500">
                <a:latin typeface="맑은 고딕" charset="0"/>
                <a:ea typeface="맑은 고딕" charset="0"/>
              </a:rPr>
              <a:t>직방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>
                <a:latin typeface="맑은 고딕" charset="0"/>
                <a:ea typeface="맑은 고딕" charset="0"/>
              </a:rPr>
              <a:t>실거래가</a:t>
            </a:r>
            <a:r>
              <a:rPr lang="ko-KR" sz="1500">
                <a:latin typeface="맑은 고딕" charset="0"/>
                <a:ea typeface="맑은 고딕" charset="0"/>
              </a:rPr>
              <a:t> 확인 가능, 불필요한 세부페이지가 다수, 제한적인 필터 선택 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7" name="도형 77"/>
          <p:cNvSpPr>
            <a:spLocks/>
          </p:cNvSpPr>
          <p:nvPr/>
        </p:nvSpPr>
        <p:spPr>
          <a:xfrm rot="0">
            <a:off x="212725" y="49403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직방" descr="C:/Users/김시우/AppData/Roaming/PolarisOffice/ETemp/14192_22672600/fImage918521436334.png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6870" y="338455"/>
            <a:ext cx="3305810" cy="39687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39"/>
          <p:cNvSpPr txBox="1">
            <a:spLocks/>
          </p:cNvSpPr>
          <p:nvPr/>
        </p:nvSpPr>
        <p:spPr>
          <a:xfrm>
            <a:off x="68580" y="167005"/>
            <a:ext cx="17386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소개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40"/>
          <p:cNvSpPr txBox="1">
            <a:spLocks/>
          </p:cNvSpPr>
          <p:nvPr/>
        </p:nvSpPr>
        <p:spPr>
          <a:xfrm>
            <a:off x="561340" y="660400"/>
            <a:ext cx="7719695" cy="39084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 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거주지 선택을 앞두고 고민하는 사용자들의 선택을 도와주는 프로그램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기능1. 전.월세에 대한 월별 비용 예측치를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기능2.  최신 실거래가 확인 기능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기능3.  최신 실거래가를 바탕으로 예상 실거래가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기능4.  클릭 한 번으로 볼 수 있는 시각적 편의성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41"/>
          <p:cNvSpPr>
            <a:spLocks/>
          </p:cNvSpPr>
          <p:nvPr/>
        </p:nvSpPr>
        <p:spPr>
          <a:xfrm rot="0">
            <a:off x="478155" y="568325"/>
            <a:ext cx="7741285" cy="4311650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6335" cy="21272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Page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12725" y="494030"/>
            <a:ext cx="4297680" cy="41338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개발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사이트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8" name="텍스트 상자 1"/>
          <p:cNvSpPr txBox="1">
            <a:spLocks/>
          </p:cNvSpPr>
          <p:nvPr/>
        </p:nvSpPr>
        <p:spPr>
          <a:xfrm rot="0">
            <a:off x="2499360" y="4795520"/>
            <a:ext cx="4135120" cy="266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25" u="sng" i="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NotoSansKR" charset="0"/>
                <a:ea typeface="NotoSansKR" charset="0"/>
                <a:hlinkClick r:id="rId2"/>
              </a:rPr>
              <a:t>https://seungkyu37-project2-app-3b4qng.streamlit.app/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2" descr="C:/Users/김시우/AppData/Roaming/PolarisOffice/ETemp/4648_9244504/fImage13197313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850" y="1100455"/>
            <a:ext cx="4657725" cy="3650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391160" y="626745"/>
            <a:ext cx="8216265" cy="3439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bg1"/>
                </a:solidFill>
                <a:latin typeface="Arial" charset="0"/>
                <a:ea typeface="Arial" charset="0"/>
              </a:rPr>
              <a:t>&lt;데이터팀&gt;</a:t>
            </a:r>
            <a:endParaRPr lang="ko-KR" altLang="en-US" sz="2000" b="1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i="0" b="0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***오늘</a:t>
            </a:r>
            <a:r>
              <a:rPr sz="11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한 것***</a:t>
            </a:r>
            <a:endParaRPr lang="ko-KR" altLang="en-US" sz="11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1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00" i="0" b="1">
                <a:solidFill>
                  <a:schemeClr val="accent1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데이터 전처리 정리</a:t>
            </a:r>
            <a:endParaRPr lang="ko-KR" altLang="en-US" sz="1100" i="0" b="1">
              <a:solidFill>
                <a:schemeClr val="accent1">
                  <a:lumMod val="40000"/>
                  <a:lumOff val="60000"/>
                </a:schemeClr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최적 시각화 그래프 서칭</a:t>
            </a:r>
            <a:endParaRPr lang="ko-KR" altLang="en-US" sz="1100" b="1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지도 그래프 시각화 코드 작성(미완)</a:t>
            </a:r>
            <a:endParaRPr lang="ko-KR" altLang="en-US" sz="1100" b="1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프로젝트 시나리오 재작성</a:t>
            </a:r>
            <a:endParaRPr lang="ko-KR" altLang="en-US" sz="1100" b="1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streamlit 사용하여 구, 동 선택 가능한multislectbox 구현</a:t>
            </a:r>
            <a:endParaRPr lang="ko-KR" altLang="en-US" sz="1100" b="1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구, 동 별 데이터 시각화 코드 작성</a:t>
            </a:r>
            <a:endParaRPr lang="ko-KR" altLang="en-US" sz="1100" b="1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1">
              <a:solidFill>
                <a:schemeClr val="accent1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오늘 못한 것***</a:t>
            </a:r>
            <a:endParaRPr lang="ko-KR" altLang="en-US" sz="11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데이터 전처리(일일 평균)</a:t>
            </a:r>
            <a:endParaRPr lang="ko-KR" altLang="en-US" sz="1100" b="1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지도 그래프 시각화 코드 작성(미완)</a:t>
            </a:r>
            <a:endParaRPr lang="ko-KR" altLang="en-US" sz="1100" b="1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그래프 최적화</a:t>
            </a:r>
            <a:endParaRPr lang="ko-KR" altLang="en-US" sz="1100" b="1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1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내일 할 것***</a:t>
            </a:r>
            <a:endParaRPr lang="ko-KR" altLang="en-US" sz="11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rgbClr val="FFFF66"/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rgbClr val="FFFF66"/>
                </a:solidFill>
                <a:latin typeface="Arial" charset="0"/>
                <a:ea typeface="Arial" charset="0"/>
              </a:rPr>
              <a:t> 구, 동 별 일일 평균 시각화 코드 작성</a:t>
            </a:r>
            <a:endParaRPr lang="ko-KR" altLang="en-US" sz="1100" b="1">
              <a:solidFill>
                <a:srgbClr val="FFFF66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rgbClr val="FFFF66"/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rgbClr val="FFFF66"/>
                </a:solidFill>
                <a:latin typeface="Arial" charset="0"/>
                <a:ea typeface="Arial" charset="0"/>
              </a:rPr>
              <a:t> 막대 및 지도 시각화</a:t>
            </a:r>
            <a:endParaRPr lang="ko-KR" altLang="en-US" sz="1100" b="1">
              <a:solidFill>
                <a:srgbClr val="FFFF66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100" b="1">
                <a:solidFill>
                  <a:srgbClr val="FFFF66"/>
                </a:solidFill>
                <a:latin typeface="Arial" charset="0"/>
                <a:ea typeface="Arial" charset="0"/>
              </a:rPr>
              <a:t>-</a:t>
            </a:r>
            <a:r>
              <a:rPr lang="ko-KR" altLang="ko-KR" sz="1100" b="1">
                <a:solidFill>
                  <a:srgbClr val="FFFF66"/>
                </a:solidFill>
                <a:latin typeface="Arial" charset="0"/>
                <a:ea typeface="Arial" charset="0"/>
              </a:rPr>
              <a:t> 시나리오 보충(도식화)</a:t>
            </a:r>
            <a:endParaRPr lang="ko-KR" altLang="en-US" sz="1100" b="1">
              <a:solidFill>
                <a:srgbClr val="FFFF66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535940" y="110490"/>
            <a:ext cx="8216265" cy="4039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&lt;개발팀&gt;</a:t>
            </a:r>
            <a:endParaRPr lang="ko-KR" altLang="en-US" sz="16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1">
                <a:solidFill>
                  <a:srgbClr val="FFFF00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00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##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오늘 한 것</a:t>
            </a:r>
            <a:r>
              <a:rPr sz="1125" i="0" b="1">
                <a:solidFill>
                  <a:schemeClr val="accent5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accent5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homepage UI 디자인변경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homepage dataframe구성 변경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월/전세 전체 검색기능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월세, 보증금, 면적검색할 때 최소, 최댓값 입력 기능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건의사항 목록 간격 수정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건의사항 처리상태 변경 기능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건의사항 제목, 사용자명 검색 기능</a:t>
            </a:r>
            <a:endParaRPr lang="ko-KR" altLang="en-US" sz="1125" i="0" b="1">
              <a:solidFill>
                <a:srgbClr val="006666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25" i="0" b="1">
              <a:solidFill>
                <a:srgbClr val="FFFF00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##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오늘 못한 것</a:t>
            </a:r>
            <a:r>
              <a:rPr sz="1125" i="0" b="1">
                <a:solidFill>
                  <a:srgbClr val="FFFF00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00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지역에 맞춘 keyword 알고리즘</a:t>
            </a: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건의사항 게시글 조회, 수정, 삭제 기능</a:t>
            </a:r>
            <a:endParaRPr lang="ko-KR" altLang="en-US" sz="1125" i="0" b="1">
              <a:solidFill>
                <a:schemeClr val="accent2">
                  <a:lumMod val="40000"/>
                  <a:lumOff val="60000"/>
                </a:schemeClr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25" i="0" b="1">
              <a:solidFill>
                <a:srgbClr val="FFFF00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##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내일 할 것</a:t>
            </a:r>
            <a:r>
              <a:rPr sz="1125" i="0" b="1">
                <a:solidFill>
                  <a:srgbClr val="FFFF00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00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 homepage keyword 알고리즘 구현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 건의사항 검색 UI 수정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 건의사항 내용 검색 기능(디버깅)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 건의사항 검색 시 목록 수정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FFF66"/>
                </a:solidFill>
                <a:latin typeface="NotoSansKR" charset="0"/>
                <a:ea typeface="NotoSansKR" charset="0"/>
              </a:rPr>
              <a:t> 건의사항 목록 간격</a:t>
            </a:r>
            <a:endParaRPr lang="ko-KR" altLang="en-US" sz="1125" i="0" b="1">
              <a:solidFill>
                <a:srgbClr val="FFFF00"/>
              </a:solidFill>
              <a:latin typeface="NotoSansKR" charset="0"/>
              <a:ea typeface="NotoSans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0005" y="1565910"/>
            <a:ext cx="3267075" cy="7994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46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감사합니다.</a:t>
            </a:r>
            <a:endParaRPr lang="ko-KR" altLang="en-US" sz="460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 rot="0">
            <a:off x="1420495" y="3202305"/>
            <a:ext cx="1949450" cy="440690"/>
          </a:xfrm>
          <a:prstGeom prst="rect"/>
        </p:spPr>
        <p:txBody>
          <a:bodyPr wrap="square" lIns="36195" tIns="36195" rIns="36195" bIns="36195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P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hone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010 1234 5678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Fax</a:t>
            </a: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02 1234 5678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Email</a:t>
            </a: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Human@naver.com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8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31" descr="C:/Users/김시우/AppData/Roaming/PolarisOffice/ETemp/12948_20681664/fImage565518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810"/>
            <a:ext cx="9144635" cy="5141595"/>
          </a:xfrm>
          <a:prstGeom prst="rect"/>
          <a:noFill/>
        </p:spPr>
      </p:pic>
      <p:sp>
        <p:nvSpPr>
          <p:cNvPr id="2" name="텍스트 상자 13"/>
          <p:cNvSpPr txBox="1">
            <a:spLocks/>
          </p:cNvSpPr>
          <p:nvPr/>
        </p:nvSpPr>
        <p:spPr>
          <a:xfrm rot="0">
            <a:off x="288925" y="797560"/>
            <a:ext cx="158559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김시우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정리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4"/>
          <p:cNvSpPr txBox="1">
            <a:spLocks/>
          </p:cNvSpPr>
          <p:nvPr/>
        </p:nvSpPr>
        <p:spPr>
          <a:xfrm rot="0">
            <a:off x="7204710" y="3698875"/>
            <a:ext cx="170434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최형락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5"/>
          <p:cNvSpPr txBox="1">
            <a:spLocks/>
          </p:cNvSpPr>
          <p:nvPr/>
        </p:nvSpPr>
        <p:spPr>
          <a:xfrm rot="0">
            <a:off x="4864100" y="3164205"/>
            <a:ext cx="1692910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정사라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6"/>
          <p:cNvSpPr txBox="1">
            <a:spLocks/>
          </p:cNvSpPr>
          <p:nvPr/>
        </p:nvSpPr>
        <p:spPr>
          <a:xfrm rot="0">
            <a:off x="2564765" y="3167380"/>
            <a:ext cx="169291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오태균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7"/>
          <p:cNvSpPr txBox="1">
            <a:spLocks/>
          </p:cNvSpPr>
          <p:nvPr/>
        </p:nvSpPr>
        <p:spPr>
          <a:xfrm rot="0">
            <a:off x="2548890" y="795020"/>
            <a:ext cx="176212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승규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8"/>
          <p:cNvSpPr txBox="1">
            <a:spLocks/>
          </p:cNvSpPr>
          <p:nvPr/>
        </p:nvSpPr>
        <p:spPr>
          <a:xfrm rot="0">
            <a:off x="4826000" y="800100"/>
            <a:ext cx="173863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종혁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9"/>
          <p:cNvSpPr txBox="1">
            <a:spLocks/>
          </p:cNvSpPr>
          <p:nvPr/>
        </p:nvSpPr>
        <p:spPr>
          <a:xfrm rot="0">
            <a:off x="227965" y="3169920"/>
            <a:ext cx="170053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박지수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 rot="0">
            <a:off x="7181215" y="798830"/>
            <a:ext cx="175069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B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연동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23"/>
          <p:cNvSpPr txBox="1">
            <a:spLocks/>
          </p:cNvSpPr>
          <p:nvPr/>
        </p:nvSpPr>
        <p:spPr>
          <a:xfrm rot="0">
            <a:off x="151765" y="160020"/>
            <a:ext cx="25425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latin typeface="맑은 고딕" charset="0"/>
                <a:ea typeface="맑은 고딕" charset="0"/>
              </a:rPr>
              <a:t>Te</a:t>
            </a:r>
            <a:r>
              <a:rPr lang="ko-KR" sz="1800" b="1">
                <a:latin typeface="맑은 고딕" charset="0"/>
                <a:ea typeface="맑은 고딕" charset="0"/>
              </a:rPr>
              <a:t>am</a:t>
            </a:r>
            <a:r>
              <a:rPr lang="ko-KR" sz="1800" b="1">
                <a:latin typeface="맑은 고딕" charset="0"/>
                <a:ea typeface="맑은 고딕" charset="0"/>
              </a:rPr>
              <a:t> Member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26"/>
          <p:cNvSpPr>
            <a:spLocks/>
          </p:cNvSpPr>
          <p:nvPr/>
        </p:nvSpPr>
        <p:spPr>
          <a:xfrm rot="0">
            <a:off x="221615" y="71374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32"/>
          <p:cNvSpPr>
            <a:spLocks/>
          </p:cNvSpPr>
          <p:nvPr/>
        </p:nvSpPr>
        <p:spPr>
          <a:xfrm rot="0">
            <a:off x="2546985" y="71691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33"/>
          <p:cNvSpPr>
            <a:spLocks/>
          </p:cNvSpPr>
          <p:nvPr/>
        </p:nvSpPr>
        <p:spPr>
          <a:xfrm rot="0">
            <a:off x="4849495" y="70548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34"/>
          <p:cNvSpPr>
            <a:spLocks/>
          </p:cNvSpPr>
          <p:nvPr/>
        </p:nvSpPr>
        <p:spPr>
          <a:xfrm rot="0">
            <a:off x="7197725" y="71628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35"/>
          <p:cNvSpPr>
            <a:spLocks/>
          </p:cNvSpPr>
          <p:nvPr/>
        </p:nvSpPr>
        <p:spPr>
          <a:xfrm rot="0">
            <a:off x="224790" y="306197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36"/>
          <p:cNvSpPr>
            <a:spLocks/>
          </p:cNvSpPr>
          <p:nvPr/>
        </p:nvSpPr>
        <p:spPr>
          <a:xfrm rot="0">
            <a:off x="2550160" y="306514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37"/>
          <p:cNvSpPr>
            <a:spLocks/>
          </p:cNvSpPr>
          <p:nvPr/>
        </p:nvSpPr>
        <p:spPr>
          <a:xfrm rot="0">
            <a:off x="4852670" y="306832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38"/>
          <p:cNvSpPr>
            <a:spLocks/>
          </p:cNvSpPr>
          <p:nvPr/>
        </p:nvSpPr>
        <p:spPr>
          <a:xfrm rot="0">
            <a:off x="7193280" y="306451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05155" y="440690"/>
            <a:ext cx="1712595" cy="1702435"/>
            <a:chOff x="605155" y="440690"/>
            <a:chExt cx="1712595" cy="1702435"/>
          </a:xfrm>
        </p:grpSpPr>
        <p:sp>
          <p:nvSpPr>
            <p:cNvPr id="26" name="직사각형 25"/>
            <p:cNvSpPr/>
            <p:nvPr/>
          </p:nvSpPr>
          <p:spPr>
            <a:xfrm>
              <a:off x="605155" y="440690"/>
              <a:ext cx="1712595" cy="1702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605155" y="440690"/>
              <a:ext cx="1712595" cy="1702435"/>
            </a:xfrm>
            <a:prstGeom prst="line">
              <a:avLst/>
            </a:prstGeom>
            <a:ln w="127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/>
          <p:cNvSpPr txBox="1">
            <a:spLocks/>
          </p:cNvSpPr>
          <p:nvPr/>
        </p:nvSpPr>
        <p:spPr>
          <a:xfrm>
            <a:off x="723900" y="653415"/>
            <a:ext cx="1461135" cy="85788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>
            <a:lvl1pPr marL="0" indent="0" rtl="0" algn="l" defTabSz="914400" eaLnBrk="1" latinLnBrk="1" hangingPunct="1">
              <a:spcBef>
                <a:spcPct val="0"/>
              </a:spcBef>
              <a:buFontTx/>
              <a:buNone/>
              <a:defRPr lang="en-GB" altLang="en-US" sz="1000" b="0">
                <a:solidFill>
                  <a:schemeClr val="bg1"/>
                </a:solidFill>
                <a:latin typeface="+mj-lt"/>
                <a:ea typeface="+mj-ea"/>
                <a:cs typeface="Arial" charset="0"/>
              </a:defRPr>
            </a:lvl1pPr>
          </a:lstStyle>
          <a:p>
            <a:pPr marL="0" indent="0" fontAlgn="base" latinLnBrk="0">
              <a:spcAft>
                <a:spcPct val="0"/>
              </a:spcAft>
              <a:buFontTx/>
              <a:buNone/>
            </a:pPr>
            <a:r>
              <a:rPr lang="ko-KR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P</a:t>
            </a:r>
            <a:r>
              <a:rPr lang="ko-KR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roject</a:t>
            </a:r>
            <a:endParaRPr lang="ko-KR" altLang="en-US" sz="1800">
              <a:latin typeface="Arial" charset="0"/>
              <a:ea typeface="Verdana" charset="0"/>
            </a:endParaRPr>
          </a:p>
          <a:p>
            <a:pPr marL="0" indent="0" fontAlgn="base" latinLnBrk="0">
              <a:spcAft>
                <a:spcPct val="0"/>
              </a:spcAft>
              <a:buFontTx/>
              <a:buNone/>
            </a:pPr>
            <a:r>
              <a:rPr lang="en-US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of</a:t>
            </a:r>
            <a:r>
              <a:rPr lang="en-US" altLang="ko-KR" sz="1800">
                <a:latin typeface="Arial" charset="0"/>
                <a:ea typeface="Verdana" charset="0"/>
              </a:rPr>
              <a:t> </a:t>
            </a:r>
            <a:r>
              <a:rPr lang="en-US" altLang="ko-KR" sz="2000" b="1">
                <a:latin typeface="Arial" charset="0"/>
                <a:ea typeface="Verdana" charset="0"/>
              </a:rPr>
              <a:t/>
            </a:r>
            <a:br>
              <a:rPr lang="en-US" altLang="ko-KR" sz="2000" b="1">
                <a:latin typeface="Arial" charset="0"/>
                <a:ea typeface="Verdana" charset="0"/>
              </a:rPr>
            </a:br>
            <a:r>
              <a:rPr lang="en-US" altLang="ko-KR" sz="2000" b="1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contents</a:t>
            </a:r>
            <a:endParaRPr lang="ko-KR" altLang="en-US" sz="2000" b="1">
              <a:latin typeface="Arial" charset="0"/>
              <a:ea typeface="Verdan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70885" y="2204720"/>
            <a:ext cx="19361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2</a:t>
            </a:r>
            <a:r>
              <a:rPr lang="ko-KR" altLang="ko-KR"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Verdana" charset="0"/>
                <a:cs typeface="Arial" charset="0"/>
              </a:rPr>
              <a:t> </a:t>
            </a:r>
            <a:r>
              <a:rPr lang="ko-KR" altLang="ko-KR"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Verdana" charset="0"/>
                <a:cs typeface="Arial" charset="0"/>
              </a:rPr>
              <a:t>프로젝트 개요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0885" y="2860675"/>
            <a:ext cx="14154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3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수행절차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0885" y="3528695"/>
            <a:ext cx="14154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4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수행결과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0885" y="4241800"/>
            <a:ext cx="9582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5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부록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59150" y="220472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359150" y="2860675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359150" y="349123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359150" y="416941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7"/>
          <p:cNvCxnSpPr/>
          <p:nvPr/>
        </p:nvCxnSpPr>
        <p:spPr>
          <a:xfrm rot="0">
            <a:off x="3369945" y="1577975"/>
            <a:ext cx="5233035" cy="63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8"/>
          <p:cNvSpPr txBox="1">
            <a:spLocks/>
          </p:cNvSpPr>
          <p:nvPr/>
        </p:nvSpPr>
        <p:spPr>
          <a:xfrm rot="0">
            <a:off x="3274060" y="1578610"/>
            <a:ext cx="14154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01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구성체계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5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도형 50"/>
          <p:cNvSpPr>
            <a:spLocks/>
          </p:cNvSpPr>
          <p:nvPr/>
        </p:nvSpPr>
        <p:spPr>
          <a:xfrm rot="0">
            <a:off x="2454910" y="1810385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4882515" y="1817370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7418070" y="1810385"/>
            <a:ext cx="1518920" cy="152654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7"/>
          <p:cNvSpPr>
            <a:spLocks/>
          </p:cNvSpPr>
          <p:nvPr/>
        </p:nvSpPr>
        <p:spPr>
          <a:xfrm rot="0">
            <a:off x="167640" y="1814195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1-1.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164465" y="504190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t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er.01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 rot="0">
            <a:off x="234315" y="2254885"/>
            <a:ext cx="138303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 rot="0">
            <a:off x="4394835" y="1357630"/>
            <a:ext cx="3105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5487670" y="2252345"/>
            <a:ext cx="3105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46" name="텍스트 상자 10"/>
          <p:cNvSpPr txBox="1">
            <a:spLocks/>
          </p:cNvSpPr>
          <p:nvPr/>
        </p:nvSpPr>
        <p:spPr>
          <a:xfrm rot="0">
            <a:off x="2552065" y="2235835"/>
            <a:ext cx="131953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소비자의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N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eeds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48" name="텍스트 상자 12"/>
          <p:cNvSpPr txBox="1">
            <a:spLocks/>
          </p:cNvSpPr>
          <p:nvPr/>
        </p:nvSpPr>
        <p:spPr>
          <a:xfrm>
            <a:off x="7413625" y="2254250"/>
            <a:ext cx="153416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프로젝트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소개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54" name="텍스트 상자 20"/>
          <p:cNvSpPr txBox="1">
            <a:spLocks/>
          </p:cNvSpPr>
          <p:nvPr/>
        </p:nvSpPr>
        <p:spPr>
          <a:xfrm rot="0">
            <a:off x="4986655" y="2113915"/>
            <a:ext cx="1319530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기존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사이트와의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차별점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4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1-2.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도형 54"/>
          <p:cNvSpPr>
            <a:spLocks/>
          </p:cNvSpPr>
          <p:nvPr/>
        </p:nvSpPr>
        <p:spPr>
          <a:xfrm rot="0">
            <a:off x="167640" y="797560"/>
            <a:ext cx="1669415" cy="43243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도형 55"/>
          <p:cNvSpPr>
            <a:spLocks/>
          </p:cNvSpPr>
          <p:nvPr/>
        </p:nvSpPr>
        <p:spPr>
          <a:xfrm rot="0">
            <a:off x="167005" y="1434465"/>
            <a:ext cx="8764905" cy="345313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58"/>
          <p:cNvSpPr txBox="1">
            <a:spLocks/>
          </p:cNvSpPr>
          <p:nvPr/>
        </p:nvSpPr>
        <p:spPr>
          <a:xfrm rot="0">
            <a:off x="288925" y="2149475"/>
            <a:ext cx="8782050" cy="2950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5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전세와 월세를 비교할 수 있는 서비스의 필요성 대두.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거주지 선택 최종 목표 = 안정적인 주거형태를 가지면서 자산을 증식할 수 있는 것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금리 인상 전에는 전세로써 집의 보유가 주거 안정성 확보 및 자산 증식의 수단으로 사용됨.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그러나, 현재 금리 인상 및 보증금 미반환 사고 등으로 월세 비중 상승.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따라서 월세 가격 인상을 예상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그래서</a:t>
            </a: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소비자는 합리적인 소비를 하기 원함.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9" descr="C:/Users/김시우/AppData/Roaming/PolarisOffice/ETemp/12404_14875312/fImage253620166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/>
          <a:stretch>
            <a:fillRect/>
          </a:stretch>
        </p:blipFill>
        <p:spPr>
          <a:xfrm rot="0">
            <a:off x="3881120" y="1048385"/>
            <a:ext cx="5022850" cy="368109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1-3.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6" descr="C:/Users/김시우/AppData/Roaming/PolarisOffice/ETemp/12404_14875312/fImage28138163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2"/>
          <a:stretch>
            <a:fillRect/>
          </a:stretch>
        </p:blipFill>
        <p:spPr>
          <a:xfrm rot="0">
            <a:off x="377825" y="628015"/>
            <a:ext cx="3469640" cy="1425575"/>
          </a:xfrm>
          <a:prstGeom prst="rect"/>
          <a:noFill/>
        </p:spPr>
      </p:pic>
      <p:sp>
        <p:nvSpPr>
          <p:cNvPr id="6" name="텍스트 상자 7"/>
          <p:cNvSpPr txBox="1">
            <a:spLocks/>
          </p:cNvSpPr>
          <p:nvPr/>
        </p:nvSpPr>
        <p:spPr>
          <a:xfrm rot="0">
            <a:off x="162560" y="2656840"/>
            <a:ext cx="35553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서울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전세 비중 한 달 새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50.6%→58.8%…"월세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가격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너무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올라"</a:t>
            </a:r>
            <a:endParaRPr lang="ko-KR" altLang="en-US" i="0" b="1">
              <a:solidFill>
                <a:srgbClr val="111111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" name="텍스트 상자 8"/>
          <p:cNvSpPr txBox="1">
            <a:spLocks/>
          </p:cNvSpPr>
          <p:nvPr/>
        </p:nvSpPr>
        <p:spPr>
          <a:xfrm rot="0">
            <a:off x="203835" y="3464560"/>
            <a:ext cx="4067810" cy="2317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서울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아파트 전셋값 두달간 8.4% 빠져, 하락세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가팔라…"월세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수요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줄어들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것"</a:t>
            </a:r>
            <a:endParaRPr lang="ko-KR" altLang="en-US" sz="1500" i="0" b="1">
              <a:solidFill>
                <a:srgbClr val="111111"/>
              </a:solidFill>
              <a:latin typeface="Malgun Gothic" charset="0"/>
              <a:ea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086100" y="761365"/>
            <a:ext cx="2626995" cy="34226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소비자의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NEEDS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145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46380" y="1416050"/>
            <a:ext cx="8696960" cy="356743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86"/>
          <p:cNvSpPr txBox="1">
            <a:spLocks/>
          </p:cNvSpPr>
          <p:nvPr/>
        </p:nvSpPr>
        <p:spPr>
          <a:xfrm rot="0">
            <a:off x="368300" y="1900555"/>
            <a:ext cx="8698865" cy="2585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“통합적 필터링과 세부적 필터링이 동시에 되는 것이 있었으면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“전세와 월세의 가격변동을 한 눈에 볼 수 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“앞으로의 실거래가가 얼마일지 궁금해요”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“최신 실거래가를 확인할 수 있었으면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“전세와 월세 중 무엇이 나에게 이득인지 비교할 수 있는 툴이 필요해요”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969770" y="660400"/>
            <a:ext cx="5299710" cy="34290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기존</a:t>
            </a:r>
            <a:r>
              <a:rPr sz="1800" b="1">
                <a:latin typeface="맑은 고딕" charset="0"/>
                <a:ea typeface="맑은 고딕" charset="0"/>
              </a:rPr>
              <a:t> 서비스의 제한점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145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도형 79"/>
          <p:cNvSpPr>
            <a:spLocks/>
          </p:cNvSpPr>
          <p:nvPr/>
        </p:nvSpPr>
        <p:spPr>
          <a:xfrm rot="0">
            <a:off x="827405" y="1341120"/>
            <a:ext cx="7482205" cy="356806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제한적인 실거래 확인 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소수의 필터 중복사용 불가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불필요한 세부 페이지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실거래가 예측 불가능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한달 예상 소비금액 계산 </a:t>
            </a:r>
            <a:r>
              <a:rPr lang="ko-KR" altLang="en-US" sz="1600" b="1">
                <a:latin typeface="맑은 고딕" charset="0"/>
                <a:ea typeface="맑은 고딕" charset="0"/>
              </a:rPr>
              <a:t>불가능</a:t>
            </a:r>
            <a:r>
              <a:rPr lang="ko-KR" altLang="en-US" sz="1800" b="1">
                <a:latin typeface="맑은 고딕" charset="0"/>
                <a:ea typeface="맑은 고딕" charset="0"/>
              </a:rPr>
              <a:t>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70"/>
          <p:cNvSpPr txBox="1">
            <a:spLocks/>
          </p:cNvSpPr>
          <p:nvPr/>
        </p:nvSpPr>
        <p:spPr>
          <a:xfrm rot="0">
            <a:off x="493395" y="4363720"/>
            <a:ext cx="7072630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500">
                <a:latin typeface="맑은 고딕" charset="0"/>
                <a:ea typeface="맑은 고딕" charset="0"/>
              </a:rPr>
              <a:t>네이버</a:t>
            </a:r>
            <a:r>
              <a:rPr lang="ko-KR" sz="1500">
                <a:latin typeface="맑은 고딕" charset="0"/>
                <a:ea typeface="맑은 고딕" charset="0"/>
              </a:rPr>
              <a:t> </a:t>
            </a:r>
            <a:r>
              <a:rPr lang="ko-KR" sz="1500">
                <a:latin typeface="맑은 고딕" charset="0"/>
                <a:ea typeface="맑은 고딕" charset="0"/>
              </a:rPr>
              <a:t>부동산 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제한적인</a:t>
            </a:r>
            <a:r>
              <a:rPr sz="1500">
                <a:latin typeface="맑은 고딕" charset="0"/>
                <a:ea typeface="맑은 고딕" charset="0"/>
              </a:rPr>
              <a:t> 실거래가 확인 가능, 소수의 </a:t>
            </a:r>
            <a:r>
              <a:rPr sz="1500">
                <a:latin typeface="맑은 고딕" charset="0"/>
                <a:ea typeface="맑은 고딕" charset="0"/>
              </a:rPr>
              <a:t>필터</a:t>
            </a:r>
            <a:r>
              <a:rPr sz="1500">
                <a:latin typeface="맑은 고딕" charset="0"/>
                <a:ea typeface="맑은 고딕" charset="0"/>
              </a:rPr>
              <a:t> </a:t>
            </a:r>
            <a:r>
              <a:rPr sz="1500">
                <a:latin typeface="맑은 고딕" charset="0"/>
                <a:ea typeface="맑은 고딕" charset="0"/>
              </a:rPr>
              <a:t>중복사용 불가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5" name="도형 75"/>
          <p:cNvSpPr>
            <a:spLocks/>
          </p:cNvSpPr>
          <p:nvPr/>
        </p:nvSpPr>
        <p:spPr>
          <a:xfrm rot="0">
            <a:off x="106680" y="45593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네이버 부동산" descr="C:/Users/김시우/AppData/Roaming/PolarisOffice/ETemp/14192_22672600/fImage18281114441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90825" y="353695"/>
            <a:ext cx="3382645" cy="4059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112</Paragraphs>
  <Words>428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 DB</dc:creator>
  <cp:lastModifiedBy>K DB</cp:lastModifiedBy>
  <dc:title>제목</dc:title>
  <cp:version>9.104.151.49087</cp:version>
  <dcterms:modified xsi:type="dcterms:W3CDTF">2016-10-04T04:51:38Z</dcterms:modified>
</cp:coreProperties>
</file>